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BFDC3-9CDA-4DD3-8817-FF25B7D3D9A1}" type="datetimeFigureOut">
              <a:rPr lang="en-US" smtClean="0"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94D3F-5AC3-4049-B4EE-45430A6EB96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UNIT-3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Applications of linked lists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3329" y="245109"/>
            <a:ext cx="15792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Times New Roman"/>
                <a:cs typeface="Times New Roman"/>
              </a:rPr>
              <a:t>Queue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35" y="1226057"/>
            <a:ext cx="8082915" cy="5041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 queue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data structure </a:t>
            </a:r>
            <a:r>
              <a:rPr sz="3200" dirty="0">
                <a:latin typeface="Times New Roman"/>
                <a:cs typeface="Times New Roman"/>
              </a:rPr>
              <a:t>where items are  inserted at one </a:t>
            </a:r>
            <a:r>
              <a:rPr sz="3200" spc="-5" dirty="0">
                <a:latin typeface="Times New Roman"/>
                <a:cs typeface="Times New Roman"/>
              </a:rPr>
              <a:t>end called the rear </a:t>
            </a:r>
            <a:r>
              <a:rPr sz="3200" dirty="0">
                <a:latin typeface="Times New Roman"/>
                <a:cs typeface="Times New Roman"/>
              </a:rPr>
              <a:t>and </a:t>
            </a:r>
            <a:r>
              <a:rPr sz="3200" spc="-5" dirty="0">
                <a:latin typeface="Times New Roman"/>
                <a:cs typeface="Times New Roman"/>
              </a:rPr>
              <a:t>deleted  </a:t>
            </a:r>
            <a:r>
              <a:rPr sz="3200" dirty="0">
                <a:latin typeface="Times New Roman"/>
                <a:cs typeface="Times New Roman"/>
              </a:rPr>
              <a:t>at the other end called the</a:t>
            </a:r>
            <a:r>
              <a:rPr sz="3200" spc="-13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front.</a:t>
            </a:r>
            <a:endParaRPr sz="32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Another</a:t>
            </a:r>
            <a:r>
              <a:rPr sz="3200" spc="2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name</a:t>
            </a:r>
            <a:r>
              <a:rPr sz="3200" spc="22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for</a:t>
            </a:r>
            <a:r>
              <a:rPr sz="3200" spc="2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21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queue</a:t>
            </a:r>
            <a:r>
              <a:rPr sz="3200" spc="22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is</a:t>
            </a:r>
            <a:r>
              <a:rPr sz="3200" spc="2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</a:t>
            </a:r>
            <a:r>
              <a:rPr sz="3200" spc="215" dirty="0">
                <a:latin typeface="Times New Roman"/>
                <a:cs typeface="Times New Roman"/>
              </a:rPr>
              <a:t> </a:t>
            </a:r>
            <a:r>
              <a:rPr sz="3200" spc="-220" dirty="0">
                <a:latin typeface="Times New Roman"/>
                <a:cs typeface="Times New Roman"/>
              </a:rPr>
              <a:t>―FIFO‖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Times New Roman"/>
                <a:cs typeface="Times New Roman"/>
              </a:rPr>
              <a:t>or</a:t>
            </a:r>
            <a:endParaRPr sz="3200">
              <a:latin typeface="Times New Roman"/>
              <a:cs typeface="Times New Roman"/>
            </a:endParaRPr>
          </a:p>
          <a:p>
            <a:pPr marR="4024629" algn="r">
              <a:lnSpc>
                <a:spcPct val="100000"/>
              </a:lnSpc>
            </a:pPr>
            <a:r>
              <a:rPr sz="3200" spc="-65" dirty="0">
                <a:latin typeface="Times New Roman"/>
                <a:cs typeface="Times New Roman"/>
              </a:rPr>
              <a:t>―First-in-first-out‖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list.</a:t>
            </a:r>
            <a:endParaRPr sz="3200">
              <a:latin typeface="Times New Roman"/>
              <a:cs typeface="Times New Roman"/>
            </a:endParaRPr>
          </a:p>
          <a:p>
            <a:pPr marL="342265" marR="3940175" indent="-342265" algn="r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3200" dirty="0">
                <a:latin typeface="Times New Roman"/>
                <a:cs typeface="Times New Roman"/>
              </a:rPr>
              <a:t>Operations of a</a:t>
            </a:r>
            <a:r>
              <a:rPr sz="3200" spc="-16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Queue:</a:t>
            </a:r>
            <a:endParaRPr sz="3200">
              <a:latin typeface="Times New Roman"/>
              <a:cs typeface="Times New Roman"/>
            </a:endParaRPr>
          </a:p>
          <a:p>
            <a:pPr marL="927100" marR="479425" lvl="1" indent="-457834">
              <a:lnSpc>
                <a:spcPct val="100000"/>
              </a:lnSpc>
              <a:spcBef>
                <a:spcPts val="710"/>
              </a:spcBef>
              <a:buFont typeface="Wingdings"/>
              <a:buChar char=""/>
              <a:tabLst>
                <a:tab pos="926465" algn="l"/>
                <a:tab pos="927735" algn="l"/>
              </a:tabLst>
            </a:pPr>
            <a:r>
              <a:rPr sz="2800" dirty="0">
                <a:latin typeface="Times New Roman"/>
                <a:cs typeface="Times New Roman"/>
              </a:rPr>
              <a:t>enqueue:which </a:t>
            </a:r>
            <a:r>
              <a:rPr sz="2800" spc="-10" dirty="0">
                <a:latin typeface="Times New Roman"/>
                <a:cs typeface="Times New Roman"/>
              </a:rPr>
              <a:t>inserts </a:t>
            </a:r>
            <a:r>
              <a:rPr sz="2800" spc="-15" dirty="0">
                <a:latin typeface="Times New Roman"/>
                <a:cs typeface="Times New Roman"/>
              </a:rPr>
              <a:t>an element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5" dirty="0">
                <a:latin typeface="Times New Roman"/>
                <a:cs typeface="Times New Roman"/>
              </a:rPr>
              <a:t>end </a:t>
            </a:r>
            <a:r>
              <a:rPr sz="2800" dirty="0">
                <a:latin typeface="Times New Roman"/>
                <a:cs typeface="Times New Roman"/>
              </a:rPr>
              <a:t>of  the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queue.</a:t>
            </a:r>
            <a:endParaRPr sz="2800">
              <a:latin typeface="Times New Roman"/>
              <a:cs typeface="Times New Roman"/>
            </a:endParaRPr>
          </a:p>
          <a:p>
            <a:pPr marL="927100" marR="243204" lvl="1" indent="-457834">
              <a:lnSpc>
                <a:spcPct val="100000"/>
              </a:lnSpc>
              <a:spcBef>
                <a:spcPts val="700"/>
              </a:spcBef>
              <a:buFont typeface="Wingdings"/>
              <a:buChar char=""/>
              <a:tabLst>
                <a:tab pos="926465" algn="l"/>
                <a:tab pos="927735" algn="l"/>
              </a:tabLst>
            </a:pPr>
            <a:r>
              <a:rPr sz="2800" dirty="0">
                <a:latin typeface="Times New Roman"/>
                <a:cs typeface="Times New Roman"/>
              </a:rPr>
              <a:t>dequeue:which </a:t>
            </a:r>
            <a:r>
              <a:rPr sz="2800" spc="-10" dirty="0">
                <a:latin typeface="Times New Roman"/>
                <a:cs typeface="Times New Roman"/>
              </a:rPr>
              <a:t>deletes </a:t>
            </a:r>
            <a:r>
              <a:rPr sz="2800" spc="-15" dirty="0">
                <a:latin typeface="Times New Roman"/>
                <a:cs typeface="Times New Roman"/>
              </a:rPr>
              <a:t>an element </a:t>
            </a:r>
            <a:r>
              <a:rPr sz="2800" spc="-10" dirty="0">
                <a:latin typeface="Times New Roman"/>
                <a:cs typeface="Times New Roman"/>
              </a:rPr>
              <a:t>at the </a:t>
            </a:r>
            <a:r>
              <a:rPr sz="2800" spc="-5" dirty="0">
                <a:latin typeface="Times New Roman"/>
                <a:cs typeface="Times New Roman"/>
              </a:rPr>
              <a:t>front </a:t>
            </a:r>
            <a:r>
              <a:rPr sz="2800" spc="-15" dirty="0">
                <a:latin typeface="Times New Roman"/>
                <a:cs typeface="Times New Roman"/>
              </a:rPr>
              <a:t>of 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queue.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327" y="207009"/>
            <a:ext cx="59309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latin typeface="Times New Roman"/>
                <a:cs typeface="Times New Roman"/>
              </a:rPr>
              <a:t>Representation </a:t>
            </a:r>
            <a:r>
              <a:rPr sz="4400" b="1" dirty="0">
                <a:latin typeface="Times New Roman"/>
                <a:cs typeface="Times New Roman"/>
              </a:rPr>
              <a:t>of</a:t>
            </a:r>
            <a:r>
              <a:rPr sz="4400" b="1" spc="-229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Queue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5132" y="1752663"/>
            <a:ext cx="4955032" cy="991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5800" y="3505162"/>
            <a:ext cx="4978400" cy="95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4294" y="5472950"/>
            <a:ext cx="4833492" cy="942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9435" y="1236090"/>
            <a:ext cx="28263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Initially </a:t>
            </a:r>
            <a:r>
              <a:rPr sz="2000" dirty="0">
                <a:latin typeface="Times New Roman"/>
                <a:cs typeface="Times New Roman"/>
              </a:rPr>
              <a:t>the queue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empty</a:t>
            </a:r>
            <a:r>
              <a:rPr sz="1800" spc="-25" dirty="0">
                <a:latin typeface="Times New Roman"/>
                <a:cs typeface="Times New Roman"/>
              </a:rPr>
              <a:t>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635" y="2989326"/>
            <a:ext cx="55429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0" dirty="0">
                <a:latin typeface="Times New Roman"/>
                <a:cs typeface="Times New Roman"/>
              </a:rPr>
              <a:t>Now, </a:t>
            </a:r>
            <a:r>
              <a:rPr sz="2000" dirty="0">
                <a:latin typeface="Times New Roman"/>
                <a:cs typeface="Times New Roman"/>
              </a:rPr>
              <a:t>insert </a:t>
            </a:r>
            <a:r>
              <a:rPr sz="2000" spc="-55" dirty="0">
                <a:latin typeface="Times New Roman"/>
                <a:cs typeface="Times New Roman"/>
              </a:rPr>
              <a:t>11 </a:t>
            </a:r>
            <a:r>
              <a:rPr sz="2000" dirty="0">
                <a:latin typeface="Times New Roman"/>
                <a:cs typeface="Times New Roman"/>
              </a:rPr>
              <a:t>to the queue. Then queue </a:t>
            </a:r>
            <a:r>
              <a:rPr sz="2000" spc="-5" dirty="0">
                <a:latin typeface="Times New Roman"/>
                <a:cs typeface="Times New Roman"/>
              </a:rPr>
              <a:t>status </a:t>
            </a:r>
            <a:r>
              <a:rPr sz="2000" dirty="0">
                <a:latin typeface="Times New Roman"/>
                <a:cs typeface="Times New Roman"/>
              </a:rPr>
              <a:t>will</a:t>
            </a:r>
            <a:r>
              <a:rPr sz="2000" spc="-30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635" y="4742434"/>
            <a:ext cx="54298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Next, </a:t>
            </a:r>
            <a:r>
              <a:rPr sz="2000" spc="-5" dirty="0">
                <a:latin typeface="Times New Roman"/>
                <a:cs typeface="Times New Roman"/>
              </a:rPr>
              <a:t>insert </a:t>
            </a:r>
            <a:r>
              <a:rPr sz="2000" dirty="0">
                <a:latin typeface="Times New Roman"/>
                <a:cs typeface="Times New Roman"/>
              </a:rPr>
              <a:t>22 to the queue. Then the queue </a:t>
            </a:r>
            <a:r>
              <a:rPr sz="2000" spc="-5" dirty="0">
                <a:latin typeface="Times New Roman"/>
                <a:cs typeface="Times New Roman"/>
              </a:rPr>
              <a:t>status</a:t>
            </a:r>
            <a:r>
              <a:rPr sz="2000" spc="-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1800" spc="-5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327" y="321690"/>
            <a:ext cx="59328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latin typeface="Times New Roman"/>
                <a:cs typeface="Times New Roman"/>
              </a:rPr>
              <a:t>Representation </a:t>
            </a:r>
            <a:r>
              <a:rPr sz="4400" b="1" dirty="0">
                <a:latin typeface="Times New Roman"/>
                <a:cs typeface="Times New Roman"/>
              </a:rPr>
              <a:t>of</a:t>
            </a:r>
            <a:r>
              <a:rPr sz="4400" b="1" spc="-21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Queue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23517" y="1828800"/>
            <a:ext cx="6174485" cy="134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0435" y="1312290"/>
            <a:ext cx="27444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60" dirty="0">
                <a:latin typeface="Times New Roman"/>
                <a:cs typeface="Times New Roman"/>
              </a:rPr>
              <a:t>Now, </a:t>
            </a:r>
            <a:r>
              <a:rPr sz="2000" spc="-5" dirty="0">
                <a:latin typeface="Times New Roman"/>
                <a:cs typeface="Times New Roman"/>
              </a:rPr>
              <a:t>delete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5" dirty="0">
                <a:latin typeface="Times New Roman"/>
                <a:cs typeface="Times New Roman"/>
              </a:rPr>
              <a:t>element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spc="-40" dirty="0">
                <a:latin typeface="Times New Roman"/>
                <a:cs typeface="Times New Roman"/>
              </a:rPr>
              <a:t>11.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4110" y="4495837"/>
            <a:ext cx="5975350" cy="1610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1835" y="3599179"/>
            <a:ext cx="803465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Times New Roman"/>
                <a:cs typeface="Times New Roman"/>
              </a:rPr>
              <a:t>Next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insert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another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element,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say</a:t>
            </a:r>
            <a:r>
              <a:rPr sz="2000" spc="2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66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2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queue.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10" dirty="0">
                <a:latin typeface="Times New Roman"/>
                <a:cs typeface="Times New Roman"/>
              </a:rPr>
              <a:t>We</a:t>
            </a:r>
            <a:r>
              <a:rPr sz="2000" spc="1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cannot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insert</a:t>
            </a:r>
            <a:r>
              <a:rPr sz="2000" spc="20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66</a:t>
            </a:r>
            <a:r>
              <a:rPr sz="2000" spc="2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to</a:t>
            </a:r>
            <a:r>
              <a:rPr sz="2000" spc="229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queue as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1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signals </a:t>
            </a:r>
            <a:r>
              <a:rPr sz="2000" dirty="0">
                <a:latin typeface="Times New Roman"/>
                <a:cs typeface="Times New Roman"/>
              </a:rPr>
              <a:t>queue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full. The queue </a:t>
            </a:r>
            <a:r>
              <a:rPr sz="2000" spc="-5" dirty="0">
                <a:latin typeface="Times New Roman"/>
                <a:cs typeface="Times New Roman"/>
              </a:rPr>
              <a:t>status is </a:t>
            </a:r>
            <a:r>
              <a:rPr sz="2000" dirty="0">
                <a:latin typeface="Times New Roman"/>
                <a:cs typeface="Times New Roman"/>
              </a:rPr>
              <a:t>as </a:t>
            </a:r>
            <a:r>
              <a:rPr sz="2000" spc="-5" dirty="0">
                <a:latin typeface="Times New Roman"/>
                <a:cs typeface="Times New Roman"/>
              </a:rPr>
              <a:t>follows: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14290"/>
            <a:ext cx="7286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Queue </a:t>
            </a:r>
            <a:r>
              <a:rPr sz="3600" b="1">
                <a:latin typeface="Times New Roman"/>
                <a:cs typeface="Times New Roman"/>
              </a:rPr>
              <a:t>Operations </a:t>
            </a:r>
            <a:r>
              <a:rPr sz="3600" b="1" smtClean="0">
                <a:latin typeface="Times New Roman"/>
                <a:cs typeface="Times New Roman"/>
              </a:rPr>
              <a:t>using</a:t>
            </a:r>
            <a:r>
              <a:rPr lang="en-IN" sz="3600" b="1" dirty="0" smtClean="0">
                <a:latin typeface="Times New Roman"/>
                <a:cs typeface="Times New Roman"/>
              </a:rPr>
              <a:t> Linked List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720" y="928670"/>
            <a:ext cx="8310880" cy="641970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b="1" spc="-5" smtClean="0">
                <a:latin typeface="Times New Roman"/>
                <a:cs typeface="Times New Roman"/>
              </a:rPr>
              <a:t>insertQ</a:t>
            </a:r>
            <a:r>
              <a:rPr sz="2800" b="1" spc="-5" dirty="0">
                <a:latin typeface="Times New Roman"/>
                <a:cs typeface="Times New Roman"/>
              </a:rPr>
              <a:t>(): </a:t>
            </a:r>
            <a:r>
              <a:rPr sz="2800" spc="-5" dirty="0">
                <a:latin typeface="Times New Roman"/>
                <a:cs typeface="Times New Roman"/>
              </a:rPr>
              <a:t>inserts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spc="-20" dirty="0">
                <a:latin typeface="Times New Roman"/>
                <a:cs typeface="Times New Roman"/>
              </a:rPr>
              <a:t>element </a:t>
            </a:r>
            <a:r>
              <a:rPr sz="2800" spc="-10" dirty="0">
                <a:latin typeface="Times New Roman"/>
                <a:cs typeface="Times New Roman"/>
              </a:rPr>
              <a:t>at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end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queue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>
                <a:latin typeface="Times New Roman"/>
                <a:cs typeface="Times New Roman"/>
              </a:rPr>
              <a:t>Q</a:t>
            </a:r>
            <a:r>
              <a:rPr sz="2800" spc="-5" smtClean="0">
                <a:latin typeface="Times New Roman"/>
                <a:cs typeface="Times New Roman"/>
              </a:rPr>
              <a:t>.</a:t>
            </a:r>
            <a:r>
              <a:rPr lang="en-IN" sz="2800" spc="-5" dirty="0" smtClean="0">
                <a:latin typeface="Times New Roman"/>
                <a:cs typeface="Times New Roman"/>
              </a:rPr>
              <a:t> This operation is similar to insert a node at the end of linked list.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void 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insertQ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start,item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)  {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getnode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();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if(start==NULL)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else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temp=start;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while(temp!=NULL)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temp=temp-&gt;next;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temp-&gt;next=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; }  }</a:t>
            </a:r>
          </a:p>
          <a:p>
            <a:pPr marL="355600" indent="-342900">
              <a:lnSpc>
                <a:spcPct val="100000"/>
              </a:lnSpc>
              <a:spcBef>
                <a:spcPts val="91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794"/>
            <a:ext cx="8229600" cy="5643602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b="1" spc="-5" dirty="0" err="1">
                <a:latin typeface="Times New Roman"/>
                <a:cs typeface="Times New Roman"/>
              </a:rPr>
              <a:t>deleteQ</a:t>
            </a:r>
            <a:r>
              <a:rPr lang="en-US" b="1" spc="-5" dirty="0">
                <a:latin typeface="Times New Roman"/>
                <a:cs typeface="Times New Roman"/>
              </a:rPr>
              <a:t>(): </a:t>
            </a:r>
            <a:r>
              <a:rPr lang="en-US" spc="-5" dirty="0">
                <a:latin typeface="Times New Roman"/>
                <a:cs typeface="Times New Roman"/>
              </a:rPr>
              <a:t>deletes </a:t>
            </a:r>
            <a:r>
              <a:rPr lang="en-US" dirty="0">
                <a:latin typeface="Times New Roman"/>
                <a:cs typeface="Times New Roman"/>
              </a:rPr>
              <a:t>the </a:t>
            </a:r>
            <a:r>
              <a:rPr lang="en-US" spc="-5" dirty="0">
                <a:latin typeface="Times New Roman"/>
                <a:cs typeface="Times New Roman"/>
              </a:rPr>
              <a:t>first </a:t>
            </a:r>
            <a:r>
              <a:rPr lang="en-US" spc="-10" dirty="0">
                <a:latin typeface="Times New Roman"/>
                <a:cs typeface="Times New Roman"/>
              </a:rPr>
              <a:t>element </a:t>
            </a:r>
            <a:r>
              <a:rPr lang="en-US" dirty="0">
                <a:latin typeface="Times New Roman"/>
                <a:cs typeface="Times New Roman"/>
              </a:rPr>
              <a:t>of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-5" dirty="0">
                <a:latin typeface="Times New Roman"/>
                <a:cs typeface="Times New Roman"/>
              </a:rPr>
              <a:t>Q</a:t>
            </a:r>
            <a:r>
              <a:rPr lang="en-US" spc="-5" dirty="0" smtClean="0">
                <a:latin typeface="Times New Roman"/>
                <a:cs typeface="Times New Roman"/>
              </a:rPr>
              <a:t>. This is similar to delete a node at the begin.</a:t>
            </a:r>
          </a:p>
          <a:p>
            <a:pPr marL="342900" lvl="1" indent="-342900">
              <a:buNone/>
            </a:pPr>
            <a:endParaRPr lang="en-US" spc="-5" dirty="0" smtClean="0">
              <a:latin typeface="Times New Roman"/>
              <a:cs typeface="Times New Roman"/>
            </a:endParaRPr>
          </a:p>
          <a:p>
            <a:pPr marL="342900" lvl="1" indent="-342900">
              <a:buNone/>
            </a:pPr>
            <a:r>
              <a:rPr lang="en-IN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deleteQ</a:t>
            </a: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(start, item)</a:t>
            </a:r>
          </a:p>
          <a:p>
            <a:pPr marL="342900" lvl="1" indent="-342900">
              <a:buNone/>
            </a:pP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</a:p>
          <a:p>
            <a:pPr marL="342900" lvl="1" indent="-342900">
              <a:buNone/>
            </a:pP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temp=start;</a:t>
            </a:r>
          </a:p>
          <a:p>
            <a:pPr marL="342900" lvl="1" indent="-342900">
              <a:buNone/>
            </a:pPr>
            <a:r>
              <a:rPr lang="en-IN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printf</a:t>
            </a: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(“Deleted : %</a:t>
            </a:r>
            <a:r>
              <a:rPr lang="en-IN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d”,temp</a:t>
            </a: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-&gt;data);</a:t>
            </a:r>
          </a:p>
          <a:p>
            <a:pPr marL="342900" lvl="1" indent="-342900">
              <a:buNone/>
            </a:pP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start=start-&gt;next;</a:t>
            </a:r>
          </a:p>
          <a:p>
            <a:pPr marL="342900" lvl="1" indent="-342900">
              <a:buNone/>
            </a:pPr>
            <a:r>
              <a:rPr lang="en-IN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free(temp);</a:t>
            </a:r>
          </a:p>
          <a:p>
            <a:pPr marL="342900" lvl="1" indent="-342900">
              <a:buNone/>
            </a:pPr>
            <a:r>
              <a:rPr lang="en-IN" spc="-5" dirty="0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  <a:endParaRPr lang="en-US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object 2"/>
          <p:cNvSpPr txBox="1">
            <a:spLocks noGrp="1"/>
          </p:cNvSpPr>
          <p:nvPr>
            <p:ph type="title"/>
          </p:nvPr>
        </p:nvSpPr>
        <p:spPr>
          <a:xfrm>
            <a:off x="0" y="0"/>
            <a:ext cx="72866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Times New Roman"/>
                <a:cs typeface="Times New Roman"/>
              </a:rPr>
              <a:t>Queue </a:t>
            </a:r>
            <a:r>
              <a:rPr sz="3600" b="1">
                <a:latin typeface="Times New Roman"/>
                <a:cs typeface="Times New Roman"/>
              </a:rPr>
              <a:t>Operations </a:t>
            </a:r>
            <a:r>
              <a:rPr sz="3600" b="1" smtClean="0">
                <a:latin typeface="Times New Roman"/>
                <a:cs typeface="Times New Roman"/>
              </a:rPr>
              <a:t>using</a:t>
            </a:r>
            <a:r>
              <a:rPr lang="en-IN" sz="3600" b="1" dirty="0" smtClean="0">
                <a:latin typeface="Times New Roman"/>
                <a:cs typeface="Times New Roman"/>
              </a:rPr>
              <a:t> Linked List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b="1" dirty="0" smtClean="0"/>
              <a:t>Sparse Matrices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64360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 smtClean="0"/>
              <a:t>Sparse matrix … </a:t>
            </a:r>
          </a:p>
          <a:p>
            <a:pPr algn="just"/>
            <a:r>
              <a:rPr lang="en-US" dirty="0" smtClean="0"/>
              <a:t>Many elements are zero means sparse matrix has very few non zero elements </a:t>
            </a:r>
          </a:p>
          <a:p>
            <a:pPr algn="just">
              <a:buNone/>
            </a:pPr>
            <a:r>
              <a:rPr lang="en-US" dirty="0" smtClean="0"/>
              <a:t>• Time complexity of the matrix will be O(n^2),because the operations that are carried out on matrices need to perform on one row at a time and individual columns in that row, results in use of two nested loops.</a:t>
            </a:r>
          </a:p>
          <a:p>
            <a:pPr algn="just"/>
            <a:r>
              <a:rPr lang="en-US" dirty="0" smtClean="0"/>
              <a:t>Example: if the matrix is of size 100*100and only 10 elements are non zero. Then for accessing these 10 elements one has to make 10000 times scan.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sparse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dirty="0"/>
              <a:t>A sparse matrix can be represented by </a:t>
            </a:r>
            <a:r>
              <a:rPr lang="en-US" dirty="0" smtClean="0"/>
              <a:t>using TWO </a:t>
            </a:r>
            <a:r>
              <a:rPr lang="en-US" dirty="0"/>
              <a:t>representations, those are as follows...</a:t>
            </a:r>
          </a:p>
          <a:p>
            <a:r>
              <a:rPr lang="en-US" dirty="0"/>
              <a:t>Triplet Representation (Array Representation</a:t>
            </a:r>
            <a:r>
              <a:rPr lang="en-US" dirty="0" smtClean="0"/>
              <a:t>)</a:t>
            </a:r>
          </a:p>
          <a:p>
            <a:pPr marL="0" indent="0" algn="just">
              <a:buNone/>
            </a:pPr>
            <a:r>
              <a:rPr lang="en-US" sz="2400" dirty="0"/>
              <a:t>In this representation, we consider only non-zero values along with their row and column index values</a:t>
            </a:r>
            <a:r>
              <a:rPr lang="en-US" sz="2400" dirty="0" smtClean="0"/>
              <a:t>.</a:t>
            </a:r>
          </a:p>
          <a:p>
            <a:r>
              <a:rPr lang="en-US" dirty="0" smtClean="0"/>
              <a:t>Linked Representation</a:t>
            </a:r>
          </a:p>
          <a:p>
            <a:pPr>
              <a:buNone/>
            </a:pPr>
            <a:r>
              <a:rPr lang="en-US" sz="2400" dirty="0"/>
              <a:t>In linked representation, we use a linked list data structure to represent a sparse matrix.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026" name="AutoShape 2" descr="Sparse Matrix Triplet Representati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Sparse Matrix Triplet Represent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71480"/>
            <a:ext cx="7700964" cy="3162322"/>
          </a:xfrm>
          <a:prstGeom prst="rect">
            <a:avLst/>
          </a:prstGeom>
          <a:noFill/>
        </p:spPr>
      </p:pic>
      <p:pic>
        <p:nvPicPr>
          <p:cNvPr id="28676" name="Picture 4" descr="Sparse Matrix and its representations | Set 1 (Using Arrays and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857628"/>
            <a:ext cx="8358246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ompressed Sparse Row C. Sparse Vector Format: It includes one-D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142984"/>
            <a:ext cx="8429652" cy="52864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Able to understand and implement linked lists in real time applications.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4544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5742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5742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4544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Stacks</a:t>
            </a:r>
          </a:p>
          <a:p>
            <a:r>
              <a:rPr lang="en-IN" dirty="0" smtClean="0"/>
              <a:t>Queues</a:t>
            </a:r>
          </a:p>
          <a:p>
            <a:r>
              <a:rPr lang="en-IN" dirty="0" smtClean="0"/>
              <a:t>Polynomial Addition</a:t>
            </a:r>
          </a:p>
          <a:p>
            <a:r>
              <a:rPr lang="en-IN" dirty="0" smtClean="0"/>
              <a:t>Sparse Matrix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43106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85982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8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4544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28858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Tutorial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Write algorithm for polynomial multiplication.</a:t>
            </a:r>
          </a:p>
          <a:p>
            <a:r>
              <a:rPr lang="en-IN" dirty="0" smtClean="0"/>
              <a:t>Write algorithm to represent sparse matrix using linked list.</a:t>
            </a:r>
          </a:p>
          <a:p>
            <a:r>
              <a:rPr lang="en-IN" dirty="0" smtClean="0"/>
              <a:t>Write algorithm to represent circular queue using linked list.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9050" y="283209"/>
            <a:ext cx="15792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latin typeface="Times New Roman"/>
                <a:cs typeface="Times New Roman"/>
              </a:rPr>
              <a:t>Stacks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35" y="1454657"/>
            <a:ext cx="8085455" cy="413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985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A stack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list of elements </a:t>
            </a:r>
            <a:r>
              <a:rPr sz="3200" spc="-10" dirty="0">
                <a:latin typeface="Times New Roman"/>
                <a:cs typeface="Times New Roman"/>
              </a:rPr>
              <a:t>in </a:t>
            </a:r>
            <a:r>
              <a:rPr sz="3200" spc="-5" dirty="0">
                <a:latin typeface="Times New Roman"/>
                <a:cs typeface="Times New Roman"/>
              </a:rPr>
              <a:t>which </a:t>
            </a:r>
            <a:r>
              <a:rPr sz="3200" spc="-10" dirty="0">
                <a:latin typeface="Times New Roman"/>
                <a:cs typeface="Times New Roman"/>
              </a:rPr>
              <a:t>an  </a:t>
            </a:r>
            <a:r>
              <a:rPr sz="3200" dirty="0">
                <a:latin typeface="Times New Roman"/>
                <a:cs typeface="Times New Roman"/>
              </a:rPr>
              <a:t>element may be </a:t>
            </a:r>
            <a:r>
              <a:rPr sz="3200" spc="-5" dirty="0">
                <a:latin typeface="Times New Roman"/>
                <a:cs typeface="Times New Roman"/>
              </a:rPr>
              <a:t>inserted or deleted </a:t>
            </a:r>
            <a:r>
              <a:rPr sz="3200" spc="-10" dirty="0">
                <a:latin typeface="Times New Roman"/>
                <a:cs typeface="Times New Roman"/>
              </a:rPr>
              <a:t>only </a:t>
            </a:r>
            <a:r>
              <a:rPr sz="3200" dirty="0">
                <a:latin typeface="Times New Roman"/>
                <a:cs typeface="Times New Roman"/>
              </a:rPr>
              <a:t>at one  </a:t>
            </a:r>
            <a:r>
              <a:rPr sz="3200" spc="5" dirty="0">
                <a:latin typeface="Times New Roman"/>
                <a:cs typeface="Times New Roman"/>
              </a:rPr>
              <a:t>end, </a:t>
            </a:r>
            <a:r>
              <a:rPr sz="3200" dirty="0">
                <a:latin typeface="Times New Roman"/>
                <a:cs typeface="Times New Roman"/>
              </a:rPr>
              <a:t>called the top of the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stack.</a:t>
            </a:r>
            <a:endParaRPr sz="32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The </a:t>
            </a:r>
            <a:r>
              <a:rPr sz="3200" spc="-5" dirty="0">
                <a:latin typeface="Times New Roman"/>
                <a:cs typeface="Times New Roman"/>
              </a:rPr>
              <a:t>elements </a:t>
            </a:r>
            <a:r>
              <a:rPr sz="3200" dirty="0">
                <a:latin typeface="Times New Roman"/>
                <a:cs typeface="Times New Roman"/>
              </a:rPr>
              <a:t>are removed </a:t>
            </a:r>
            <a:r>
              <a:rPr sz="3200" spc="-5" dirty="0">
                <a:latin typeface="Times New Roman"/>
                <a:cs typeface="Times New Roman"/>
              </a:rPr>
              <a:t>from </a:t>
            </a:r>
            <a:r>
              <a:rPr sz="3200" dirty="0">
                <a:latin typeface="Times New Roman"/>
                <a:cs typeface="Times New Roman"/>
              </a:rPr>
              <a:t>a </a:t>
            </a:r>
            <a:r>
              <a:rPr sz="3200" spc="-5" dirty="0">
                <a:latin typeface="Times New Roman"/>
                <a:cs typeface="Times New Roman"/>
              </a:rPr>
              <a:t>stack </a:t>
            </a:r>
            <a:r>
              <a:rPr sz="3200" spc="-15" dirty="0">
                <a:latin typeface="Times New Roman"/>
                <a:cs typeface="Times New Roman"/>
              </a:rPr>
              <a:t>in </a:t>
            </a:r>
            <a:r>
              <a:rPr sz="3200" spc="-5" dirty="0">
                <a:latin typeface="Times New Roman"/>
                <a:cs typeface="Times New Roman"/>
              </a:rPr>
              <a:t>the  </a:t>
            </a:r>
            <a:r>
              <a:rPr sz="3200" dirty="0">
                <a:latin typeface="Times New Roman"/>
                <a:cs typeface="Times New Roman"/>
              </a:rPr>
              <a:t>reverse order </a:t>
            </a:r>
            <a:r>
              <a:rPr sz="3200" spc="-5" dirty="0">
                <a:latin typeface="Times New Roman"/>
                <a:cs typeface="Times New Roman"/>
              </a:rPr>
              <a:t>of that </a:t>
            </a:r>
            <a:r>
              <a:rPr sz="3200" spc="-10" dirty="0">
                <a:latin typeface="Times New Roman"/>
                <a:cs typeface="Times New Roman"/>
              </a:rPr>
              <a:t>in </a:t>
            </a:r>
            <a:r>
              <a:rPr sz="3200" spc="-5" dirty="0">
                <a:latin typeface="Times New Roman"/>
                <a:cs typeface="Times New Roman"/>
              </a:rPr>
              <a:t>which </a:t>
            </a:r>
            <a:r>
              <a:rPr sz="3200" dirty="0">
                <a:latin typeface="Times New Roman"/>
                <a:cs typeface="Times New Roman"/>
              </a:rPr>
              <a:t>they were  inserted into the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stack.</a:t>
            </a:r>
            <a:endParaRPr sz="32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Times New Roman"/>
                <a:cs typeface="Times New Roman"/>
              </a:rPr>
              <a:t>Stack </a:t>
            </a:r>
            <a:r>
              <a:rPr sz="3200" spc="-5" dirty="0">
                <a:latin typeface="Times New Roman"/>
                <a:cs typeface="Times New Roman"/>
              </a:rPr>
              <a:t>is </a:t>
            </a:r>
            <a:r>
              <a:rPr sz="3200" dirty="0">
                <a:latin typeface="Times New Roman"/>
                <a:cs typeface="Times New Roman"/>
              </a:rPr>
              <a:t>also known as a LIFO </a:t>
            </a:r>
            <a:r>
              <a:rPr sz="3200" spc="-5" dirty="0">
                <a:latin typeface="Times New Roman"/>
                <a:cs typeface="Times New Roman"/>
              </a:rPr>
              <a:t>(Last </a:t>
            </a:r>
            <a:r>
              <a:rPr sz="3200" spc="-10" dirty="0">
                <a:latin typeface="Times New Roman"/>
                <a:cs typeface="Times New Roman"/>
              </a:rPr>
              <a:t>in </a:t>
            </a:r>
            <a:r>
              <a:rPr sz="3200" spc="-5" dirty="0">
                <a:latin typeface="Times New Roman"/>
                <a:cs typeface="Times New Roman"/>
              </a:rPr>
              <a:t>Fast  </a:t>
            </a:r>
            <a:r>
              <a:rPr sz="3200" dirty="0">
                <a:latin typeface="Times New Roman"/>
                <a:cs typeface="Times New Roman"/>
              </a:rPr>
              <a:t>out) list or Push down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Times New Roman"/>
                <a:cs typeface="Times New Roman"/>
              </a:rPr>
              <a:t>list.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323" y="389966"/>
            <a:ext cx="557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Basic Stack</a:t>
            </a:r>
            <a:r>
              <a:rPr sz="4400" b="1" spc="-15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Operations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2837814"/>
            <a:ext cx="6345428" cy="252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035" y="1302257"/>
            <a:ext cx="7521575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PUSH</a:t>
            </a:r>
            <a:r>
              <a:rPr sz="3200" dirty="0">
                <a:latin typeface="Times New Roman"/>
                <a:cs typeface="Times New Roman"/>
              </a:rPr>
              <a:t>: It is the term used to insert an</a:t>
            </a:r>
            <a:r>
              <a:rPr sz="3200" spc="-22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element  into a</a:t>
            </a:r>
            <a:r>
              <a:rPr sz="3200" spc="-3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stack.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09950" y="5662066"/>
            <a:ext cx="268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PUSH operations on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9323" y="489661"/>
            <a:ext cx="55778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Basic Stack</a:t>
            </a:r>
            <a:r>
              <a:rPr sz="4400" b="1" spc="-15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Operations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43000" y="2985642"/>
            <a:ext cx="6934200" cy="2424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635" y="1606676"/>
            <a:ext cx="732155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POP</a:t>
            </a:r>
            <a:r>
              <a:rPr sz="3200" dirty="0">
                <a:latin typeface="Times New Roman"/>
                <a:cs typeface="Times New Roman"/>
              </a:rPr>
              <a:t>: It is the </a:t>
            </a:r>
            <a:r>
              <a:rPr sz="3200" spc="-5" dirty="0">
                <a:latin typeface="Times New Roman"/>
                <a:cs typeface="Times New Roman"/>
              </a:rPr>
              <a:t>term </a:t>
            </a:r>
            <a:r>
              <a:rPr sz="3200" dirty="0">
                <a:latin typeface="Times New Roman"/>
                <a:cs typeface="Times New Roman"/>
              </a:rPr>
              <a:t>used to delete an</a:t>
            </a:r>
            <a:r>
              <a:rPr sz="3200" spc="-1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element  from a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stack.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2790" y="5738266"/>
            <a:ext cx="2809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POP </a:t>
            </a:r>
            <a:r>
              <a:rPr sz="1800" spc="-5" dirty="0">
                <a:latin typeface="Arial"/>
                <a:cs typeface="Arial"/>
              </a:rPr>
              <a:t>operation </a:t>
            </a:r>
            <a:r>
              <a:rPr sz="1800" dirty="0">
                <a:latin typeface="Arial"/>
                <a:cs typeface="Arial"/>
              </a:rPr>
              <a:t>from 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459739"/>
            <a:ext cx="82378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latin typeface="Times New Roman"/>
                <a:cs typeface="Times New Roman"/>
              </a:rPr>
              <a:t>Standard Error Messages in</a:t>
            </a:r>
            <a:r>
              <a:rPr sz="4400" b="1" spc="-235" dirty="0">
                <a:latin typeface="Times New Roman"/>
                <a:cs typeface="Times New Roman"/>
              </a:rPr>
              <a:t> </a:t>
            </a:r>
            <a:r>
              <a:rPr sz="4400" b="1" dirty="0">
                <a:latin typeface="Times New Roman"/>
                <a:cs typeface="Times New Roman"/>
              </a:rPr>
              <a:t>Stack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635" y="1502279"/>
            <a:ext cx="8085455" cy="335787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125" dirty="0">
                <a:latin typeface="Times New Roman"/>
                <a:cs typeface="Times New Roman"/>
              </a:rPr>
              <a:t>Two </a:t>
            </a:r>
            <a:r>
              <a:rPr sz="3200" dirty="0">
                <a:latin typeface="Times New Roman"/>
                <a:cs typeface="Times New Roman"/>
              </a:rPr>
              <a:t>standard error messages of stack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are</a:t>
            </a:r>
            <a:endParaRPr sz="32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71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Stack </a:t>
            </a:r>
            <a:r>
              <a:rPr sz="2800" b="1" spc="-10" dirty="0">
                <a:latin typeface="Times New Roman"/>
                <a:cs typeface="Times New Roman"/>
              </a:rPr>
              <a:t>Overflow</a:t>
            </a:r>
            <a:r>
              <a:rPr sz="2800" spc="-1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If </a:t>
            </a:r>
            <a:r>
              <a:rPr sz="2800" spc="-15" dirty="0">
                <a:latin typeface="Times New Roman"/>
                <a:cs typeface="Times New Roman"/>
              </a:rPr>
              <a:t>we </a:t>
            </a:r>
            <a:r>
              <a:rPr sz="2800" spc="-10" dirty="0">
                <a:latin typeface="Times New Roman"/>
                <a:cs typeface="Times New Roman"/>
              </a:rPr>
              <a:t>attempt to add </a:t>
            </a:r>
            <a:r>
              <a:rPr sz="2800" spc="-15" dirty="0">
                <a:latin typeface="Times New Roman"/>
                <a:cs typeface="Times New Roman"/>
              </a:rPr>
              <a:t>new </a:t>
            </a:r>
            <a:r>
              <a:rPr sz="2800" spc="-10" dirty="0">
                <a:latin typeface="Times New Roman"/>
                <a:cs typeface="Times New Roman"/>
              </a:rPr>
              <a:t>element  </a:t>
            </a:r>
            <a:r>
              <a:rPr sz="2800" spc="-5" dirty="0">
                <a:latin typeface="Times New Roman"/>
                <a:cs typeface="Times New Roman"/>
              </a:rPr>
              <a:t>beyond the </a:t>
            </a:r>
            <a:r>
              <a:rPr sz="2800" spc="-15" dirty="0">
                <a:latin typeface="Times New Roman"/>
                <a:cs typeface="Times New Roman"/>
              </a:rPr>
              <a:t>maximum </a:t>
            </a:r>
            <a:r>
              <a:rPr sz="2800" spc="-5" dirty="0">
                <a:latin typeface="Times New Roman"/>
                <a:cs typeface="Times New Roman"/>
              </a:rPr>
              <a:t>size, </a:t>
            </a:r>
            <a:r>
              <a:rPr sz="2800" spc="-15" dirty="0">
                <a:latin typeface="Times New Roman"/>
                <a:cs typeface="Times New Roman"/>
              </a:rPr>
              <a:t>we </a:t>
            </a:r>
            <a:r>
              <a:rPr sz="2800" spc="-10" dirty="0">
                <a:latin typeface="Times New Roman"/>
                <a:cs typeface="Times New Roman"/>
              </a:rPr>
              <a:t>will encounter </a:t>
            </a:r>
            <a:r>
              <a:rPr sz="2800" spc="-5" dirty="0">
                <a:latin typeface="Times New Roman"/>
                <a:cs typeface="Times New Roman"/>
              </a:rPr>
              <a:t>a  </a:t>
            </a:r>
            <a:r>
              <a:rPr sz="2800" i="1" dirty="0">
                <a:latin typeface="Times New Roman"/>
                <a:cs typeface="Times New Roman"/>
              </a:rPr>
              <a:t>stack </a:t>
            </a:r>
            <a:r>
              <a:rPr sz="2800" i="1" spc="-5" dirty="0">
                <a:latin typeface="Times New Roman"/>
                <a:cs typeface="Times New Roman"/>
              </a:rPr>
              <a:t>overflow</a:t>
            </a:r>
            <a:r>
              <a:rPr sz="2800" i="1" spc="-1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condition.</a:t>
            </a:r>
            <a:endParaRPr sz="2800">
              <a:latin typeface="Times New Roman"/>
              <a:cs typeface="Times New Roman"/>
            </a:endParaRPr>
          </a:p>
          <a:p>
            <a:pPr marL="756285" marR="6350" lvl="1" indent="-287020" algn="just">
              <a:lnSpc>
                <a:spcPct val="100000"/>
              </a:lnSpc>
              <a:spcBef>
                <a:spcPts val="700"/>
              </a:spcBef>
              <a:buFont typeface="Arial"/>
              <a:buChar char="–"/>
              <a:tabLst>
                <a:tab pos="7569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Stack </a:t>
            </a:r>
            <a:r>
              <a:rPr sz="2800" b="1" spc="-10" dirty="0">
                <a:latin typeface="Times New Roman"/>
                <a:cs typeface="Times New Roman"/>
              </a:rPr>
              <a:t>Underflow</a:t>
            </a:r>
            <a:r>
              <a:rPr sz="2800" spc="-10" dirty="0">
                <a:latin typeface="Times New Roman"/>
                <a:cs typeface="Times New Roman"/>
              </a:rPr>
              <a:t>: </a:t>
            </a:r>
            <a:r>
              <a:rPr sz="2800" spc="-5" dirty="0">
                <a:latin typeface="Times New Roman"/>
                <a:cs typeface="Times New Roman"/>
              </a:rPr>
              <a:t>If </a:t>
            </a:r>
            <a:r>
              <a:rPr sz="2800" spc="-15" dirty="0">
                <a:latin typeface="Times New Roman"/>
                <a:cs typeface="Times New Roman"/>
              </a:rPr>
              <a:t>we  </a:t>
            </a:r>
            <a:r>
              <a:rPr sz="2800" spc="-10" dirty="0">
                <a:latin typeface="Times New Roman"/>
                <a:cs typeface="Times New Roman"/>
              </a:rPr>
              <a:t>attempt to </a:t>
            </a:r>
            <a:r>
              <a:rPr sz="2800" spc="-15" dirty="0">
                <a:latin typeface="Times New Roman"/>
                <a:cs typeface="Times New Roman"/>
              </a:rPr>
              <a:t>remove  </a:t>
            </a:r>
            <a:r>
              <a:rPr sz="2800" spc="-10" dirty="0">
                <a:latin typeface="Times New Roman"/>
                <a:cs typeface="Times New Roman"/>
              </a:rPr>
              <a:t>elements </a:t>
            </a:r>
            <a:r>
              <a:rPr sz="2800" spc="-5" dirty="0">
                <a:latin typeface="Times New Roman"/>
                <a:cs typeface="Times New Roman"/>
              </a:rPr>
              <a:t>beyond the </a:t>
            </a:r>
            <a:r>
              <a:rPr sz="2800" spc="-10" dirty="0">
                <a:latin typeface="Times New Roman"/>
                <a:cs typeface="Times New Roman"/>
              </a:rPr>
              <a:t>base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-5" dirty="0">
                <a:latin typeface="Times New Roman"/>
                <a:cs typeface="Times New Roman"/>
              </a:rPr>
              <a:t>the </a:t>
            </a:r>
            <a:r>
              <a:rPr sz="2800" spc="-10" dirty="0">
                <a:latin typeface="Times New Roman"/>
                <a:cs typeface="Times New Roman"/>
              </a:rPr>
              <a:t>stack, </a:t>
            </a:r>
            <a:r>
              <a:rPr sz="2800" spc="-15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will  encounter a </a:t>
            </a:r>
            <a:r>
              <a:rPr sz="2800" i="1" dirty="0">
                <a:latin typeface="Times New Roman"/>
                <a:cs typeface="Times New Roman"/>
              </a:rPr>
              <a:t>stack </a:t>
            </a:r>
            <a:r>
              <a:rPr sz="2800" i="1" spc="-5" dirty="0">
                <a:latin typeface="Times New Roman"/>
                <a:cs typeface="Times New Roman"/>
              </a:rPr>
              <a:t>underflow</a:t>
            </a:r>
            <a:r>
              <a:rPr sz="2800" i="1" spc="-17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condition.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282" y="214290"/>
            <a:ext cx="67151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>
                <a:latin typeface="Times New Roman"/>
                <a:cs typeface="Times New Roman"/>
              </a:rPr>
              <a:t>Stack</a:t>
            </a:r>
            <a:r>
              <a:rPr sz="3600" b="1" spc="-150">
                <a:latin typeface="Times New Roman"/>
                <a:cs typeface="Times New Roman"/>
              </a:rPr>
              <a:t> </a:t>
            </a:r>
            <a:r>
              <a:rPr sz="3600" b="1" smtClean="0">
                <a:latin typeface="Times New Roman"/>
                <a:cs typeface="Times New Roman"/>
              </a:rPr>
              <a:t>Operations</a:t>
            </a:r>
            <a:r>
              <a:rPr lang="en-IN" sz="3600" b="1" dirty="0" smtClean="0">
                <a:latin typeface="Times New Roman"/>
                <a:cs typeface="Times New Roman"/>
              </a:rPr>
              <a:t> using linked list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720" y="928670"/>
            <a:ext cx="8572560" cy="6029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59765" indent="-3429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latin typeface="Times New Roman"/>
                <a:cs typeface="Times New Roman"/>
              </a:rPr>
              <a:t>PUSH </a:t>
            </a:r>
            <a:r>
              <a:rPr sz="2400" spc="-65" smtClean="0">
                <a:latin typeface="Times New Roman"/>
                <a:cs typeface="Times New Roman"/>
              </a:rPr>
              <a:t>(</a:t>
            </a:r>
            <a:r>
              <a:rPr lang="en-IN" sz="2400" spc="-65" dirty="0" smtClean="0">
                <a:latin typeface="Times New Roman"/>
                <a:cs typeface="Times New Roman"/>
              </a:rPr>
              <a:t>start </a:t>
            </a:r>
            <a:r>
              <a:rPr sz="2400" spc="-65" smtClean="0">
                <a:latin typeface="Times New Roman"/>
                <a:cs typeface="Times New Roman"/>
              </a:rPr>
              <a:t>,</a:t>
            </a:r>
            <a:r>
              <a:rPr sz="2400" spc="-150" smtClean="0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ITEM): This </a:t>
            </a:r>
            <a:r>
              <a:rPr sz="2400" dirty="0">
                <a:latin typeface="Times New Roman"/>
                <a:cs typeface="Times New Roman"/>
              </a:rPr>
              <a:t>procedure  </a:t>
            </a:r>
            <a:r>
              <a:rPr sz="2400" spc="-5" dirty="0">
                <a:latin typeface="Times New Roman"/>
                <a:cs typeface="Times New Roman"/>
              </a:rPr>
              <a:t>pushes an ITEM onto </a:t>
            </a:r>
            <a:r>
              <a:rPr sz="2400" spc="-5">
                <a:latin typeface="Times New Roman"/>
                <a:cs typeface="Times New Roman"/>
              </a:rPr>
              <a:t>a</a:t>
            </a:r>
            <a:r>
              <a:rPr sz="2400" spc="-45">
                <a:latin typeface="Times New Roman"/>
                <a:cs typeface="Times New Roman"/>
              </a:rPr>
              <a:t> </a:t>
            </a:r>
            <a:r>
              <a:rPr sz="2400" spc="-5" smtClean="0">
                <a:latin typeface="Times New Roman"/>
                <a:cs typeface="Times New Roman"/>
              </a:rPr>
              <a:t>stack</a:t>
            </a:r>
            <a:r>
              <a:rPr lang="en-IN" sz="2400" spc="-5" dirty="0" smtClean="0">
                <a:latin typeface="Times New Roman"/>
                <a:cs typeface="Times New Roman"/>
              </a:rPr>
              <a:t>. This is similar to inserting a node at the end of linked list.</a:t>
            </a:r>
            <a:endParaRPr sz="2400">
              <a:latin typeface="Times New Roman"/>
              <a:cs typeface="Times New Roman"/>
            </a:endParaRP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void push(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start,item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)  {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getnode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();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if(start==NULL)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start=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else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{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emp=start;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while(temp!=NULL)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temp=temp-&gt;next;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temp-&gt;next=</a:t>
            </a:r>
            <a:r>
              <a:rPr lang="en-IN" sz="2400" spc="-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newnode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;</a:t>
            </a:r>
          </a:p>
          <a:p>
            <a:pPr marL="1270000" marR="480059" lvl="2" indent="-342900">
              <a:spcBef>
                <a:spcPts val="605"/>
              </a:spcBef>
              <a:tabLst>
                <a:tab pos="354965" algn="l"/>
                <a:tab pos="355600" algn="l"/>
              </a:tabLst>
            </a:pP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}  </a:t>
            </a:r>
            <a:r>
              <a:rPr lang="en-IN" sz="2400" spc="-5" dirty="0" smtClean="0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  <a:endParaRPr lang="en-IN" sz="2400" spc="-5" dirty="0" smtClean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28"/>
            <a:ext cx="785818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Stack</a:t>
            </a:r>
            <a:r>
              <a:rPr lang="en-US" b="1" spc="-150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Operations using linked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5143536"/>
          </a:xfrm>
        </p:spPr>
        <p:txBody>
          <a:bodyPr>
            <a:normAutofit lnSpcReduction="10000"/>
          </a:bodyPr>
          <a:lstStyle/>
          <a:p>
            <a:pPr marL="355600" marR="480059"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 smtClean="0">
                <a:latin typeface="Times New Roman"/>
                <a:cs typeface="Times New Roman"/>
              </a:rPr>
              <a:t>POP </a:t>
            </a:r>
            <a:r>
              <a:rPr lang="en-US" sz="2400" spc="-65" dirty="0" smtClean="0">
                <a:latin typeface="Times New Roman"/>
                <a:cs typeface="Times New Roman"/>
              </a:rPr>
              <a:t>(start,</a:t>
            </a:r>
            <a:r>
              <a:rPr lang="en-US" sz="2400" spc="-15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ITEM): This procedure deletes the</a:t>
            </a:r>
            <a:r>
              <a:rPr lang="en-US" sz="2400" spc="-29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top  </a:t>
            </a:r>
            <a:r>
              <a:rPr lang="en-US" sz="2400" spc="-5" dirty="0" smtClean="0">
                <a:latin typeface="Times New Roman"/>
                <a:cs typeface="Times New Roman"/>
              </a:rPr>
              <a:t>element </a:t>
            </a:r>
            <a:r>
              <a:rPr lang="en-US" sz="2400" dirty="0" smtClean="0">
                <a:latin typeface="Times New Roman"/>
                <a:cs typeface="Times New Roman"/>
              </a:rPr>
              <a:t>of </a:t>
            </a:r>
            <a:r>
              <a:rPr lang="en-US" sz="2400" spc="-75" dirty="0" smtClean="0">
                <a:latin typeface="Times New Roman"/>
                <a:cs typeface="Times New Roman"/>
              </a:rPr>
              <a:t>STACK. This operation is similar to delete a node at end of linked list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void pop(</a:t>
            </a:r>
            <a:r>
              <a:rPr lang="en-IN" sz="2400" spc="-7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start,item</a:t>
            </a: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){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 temp=</a:t>
            </a:r>
            <a:r>
              <a:rPr lang="en-IN" sz="2400" spc="-7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prev</a:t>
            </a: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=start;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while(temp!=NULL){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prev</a:t>
            </a: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=temp;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temp=temp-&gt;next;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}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prev</a:t>
            </a: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-&gt;next=NULL;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free(temp);</a:t>
            </a:r>
          </a:p>
          <a:p>
            <a:pPr marL="755650" marR="480059" lvl="1">
              <a:spcBef>
                <a:spcPts val="605"/>
              </a:spcBef>
              <a:buNone/>
              <a:tabLst>
                <a:tab pos="354965" algn="l"/>
                <a:tab pos="355600" algn="l"/>
              </a:tabLst>
            </a:pPr>
            <a:r>
              <a:rPr lang="en-IN" sz="2400" spc="-75" dirty="0" smtClean="0">
                <a:solidFill>
                  <a:srgbClr val="FF0000"/>
                </a:solidFill>
                <a:latin typeface="Times New Roman"/>
                <a:cs typeface="Times New Roman"/>
              </a:rPr>
              <a:t>}}</a:t>
            </a:r>
            <a:endParaRPr lang="en-US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763</Words>
  <Application>Microsoft Office PowerPoint</Application>
  <PresentationFormat>On-screen Show (4:3)</PresentationFormat>
  <Paragraphs>99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UNIT-3</vt:lpstr>
      <vt:lpstr>Outcome</vt:lpstr>
      <vt:lpstr>Applications</vt:lpstr>
      <vt:lpstr>Stacks</vt:lpstr>
      <vt:lpstr>Basic Stack Operations</vt:lpstr>
      <vt:lpstr>Basic Stack Operations</vt:lpstr>
      <vt:lpstr>Standard Error Messages in Stack</vt:lpstr>
      <vt:lpstr>Stack Operations using linked list</vt:lpstr>
      <vt:lpstr>Stack Operations using linked list</vt:lpstr>
      <vt:lpstr>Queue</vt:lpstr>
      <vt:lpstr>Representation of Queue</vt:lpstr>
      <vt:lpstr>Representation of Queue</vt:lpstr>
      <vt:lpstr>Queue Operations using Linked List</vt:lpstr>
      <vt:lpstr>Queue Operations using Linked List</vt:lpstr>
      <vt:lpstr>Sparse Matrices</vt:lpstr>
      <vt:lpstr>Representation of sparse matrix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Tutorial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UNIT-3</dc:title>
  <dc:creator>Windows User</dc:creator>
  <cp:lastModifiedBy>Windows User</cp:lastModifiedBy>
  <cp:revision>5</cp:revision>
  <dcterms:created xsi:type="dcterms:W3CDTF">2020-06-15T12:27:49Z</dcterms:created>
  <dcterms:modified xsi:type="dcterms:W3CDTF">2020-06-15T14:49:49Z</dcterms:modified>
</cp:coreProperties>
</file>